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09" r:id="rId3"/>
    <p:sldId id="302" r:id="rId4"/>
    <p:sldId id="289" r:id="rId5"/>
    <p:sldId id="290" r:id="rId6"/>
    <p:sldId id="310" r:id="rId7"/>
    <p:sldId id="291" r:id="rId8"/>
    <p:sldId id="292" r:id="rId9"/>
    <p:sldId id="295" r:id="rId10"/>
    <p:sldId id="256" r:id="rId11"/>
    <p:sldId id="280" r:id="rId12"/>
    <p:sldId id="286" r:id="rId13"/>
    <p:sldId id="281" r:id="rId14"/>
    <p:sldId id="279" r:id="rId15"/>
    <p:sldId id="257" r:id="rId16"/>
    <p:sldId id="284" r:id="rId17"/>
    <p:sldId id="283" r:id="rId18"/>
    <p:sldId id="285" r:id="rId19"/>
    <p:sldId id="287" r:id="rId20"/>
    <p:sldId id="311" r:id="rId21"/>
    <p:sldId id="305" r:id="rId22"/>
    <p:sldId id="306" r:id="rId23"/>
    <p:sldId id="307" r:id="rId24"/>
    <p:sldId id="30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5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89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87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26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50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9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65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3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88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87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22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06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7DD2-617A-4BCF-A983-35A132D69B0F}" type="datetimeFigureOut">
              <a:rPr lang="ru-RU" smtClean="0"/>
              <a:pPr/>
              <a:t>13.04.2017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56863-C86A-42FC-A2B8-1137410D58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25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4609" y="2780928"/>
            <a:ext cx="8326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Palatino Linotype" panose="020405020503050A0304" pitchFamily="18" charset="0"/>
              </a:rPr>
              <a:t>Учимся у учителей: </a:t>
            </a:r>
          </a:p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Palatino Linotype" panose="020405020503050A0304" pitchFamily="18" charset="0"/>
              </a:rPr>
              <a:t>Георгий Константинович </a:t>
            </a:r>
            <a:r>
              <a:rPr lang="ru-RU" sz="4400" b="1" dirty="0" err="1" smtClean="0">
                <a:solidFill>
                  <a:prstClr val="black"/>
                </a:solidFill>
                <a:latin typeface="Palatino Linotype" panose="020405020503050A0304" pitchFamily="18" charset="0"/>
              </a:rPr>
              <a:t>Филиппский</a:t>
            </a:r>
            <a:endParaRPr lang="ru-RU" sz="4400" b="1" dirty="0">
              <a:solidFill>
                <a:prstClr val="black"/>
              </a:solidFill>
              <a:latin typeface="Palatino Linotype" panose="020405020503050A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92585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Palatino Linotype" panose="020405020503050A0304" pitchFamily="18" charset="0"/>
              </a:rPr>
              <a:t>Научная библиотека </a:t>
            </a:r>
            <a:r>
              <a:rPr lang="ru-RU" sz="2400" b="1" dirty="0" err="1" smtClean="0">
                <a:solidFill>
                  <a:prstClr val="black"/>
                </a:solidFill>
                <a:latin typeface="Palatino Linotype" panose="020405020503050A0304" pitchFamily="18" charset="0"/>
              </a:rPr>
              <a:t>СтГМУ</a:t>
            </a:r>
            <a:endParaRPr lang="ru-RU" sz="2400" b="1" dirty="0" smtClean="0">
              <a:solidFill>
                <a:prstClr val="black"/>
              </a:solidFill>
              <a:latin typeface="Palatino Linotype" panose="020405020503050A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024336" cy="14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55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7385" y="5229200"/>
            <a:ext cx="9104779" cy="504056"/>
          </a:xfrm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Palatino Linotype" panose="020405020503050A0304" pitchFamily="18" charset="0"/>
              </a:rPr>
              <a:t>Карташев</a:t>
            </a:r>
            <a:r>
              <a:rPr lang="ru-RU" sz="2000" dirty="0" smtClean="0">
                <a:solidFill>
                  <a:schemeClr val="tx1"/>
                </a:solidFill>
                <a:latin typeface="Palatino Linotype" panose="020405020503050A0304" pitchFamily="18" charset="0"/>
              </a:rPr>
              <a:t> А.В. – доктор исторических наук, начальник центра</a:t>
            </a:r>
          </a:p>
          <a:p>
            <a:pPr algn="r"/>
            <a:endParaRPr lang="ru-RU" sz="2000" b="1" dirty="0">
              <a:solidFill>
                <a:schemeClr val="tx1"/>
              </a:solidFill>
              <a:latin typeface="Palatino Linotype" panose="020405020503050A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299" y="2492896"/>
            <a:ext cx="8326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Palatino Linotype" panose="020405020503050A0304" pitchFamily="18" charset="0"/>
              </a:rPr>
              <a:t>Сохранение памяти о профессоре</a:t>
            </a:r>
          </a:p>
          <a:p>
            <a:pPr algn="ctr"/>
            <a:r>
              <a:rPr lang="ru-RU" sz="2800" b="1" dirty="0" smtClean="0">
                <a:latin typeface="Palatino Linotype" panose="020405020503050A0304" pitchFamily="18" charset="0"/>
              </a:rPr>
              <a:t>Георгии Константиновиче </a:t>
            </a:r>
            <a:r>
              <a:rPr lang="ru-RU" sz="2800" b="1" dirty="0" err="1" smtClean="0">
                <a:latin typeface="Palatino Linotype" panose="020405020503050A0304" pitchFamily="18" charset="0"/>
              </a:rPr>
              <a:t>Филиппском</a:t>
            </a:r>
            <a:endParaRPr lang="ru-RU" sz="2800" b="1" dirty="0" smtClean="0">
              <a:latin typeface="Palatino Linotype" panose="020405020503050A0304" pitchFamily="18" charset="0"/>
            </a:endParaRPr>
          </a:p>
          <a:p>
            <a:pPr algn="ctr"/>
            <a:r>
              <a:rPr lang="ru-RU" sz="2800" b="1" dirty="0" smtClean="0">
                <a:latin typeface="Palatino Linotype" panose="020405020503050A0304" pitchFamily="18" charset="0"/>
              </a:rPr>
              <a:t>в Музее истории </a:t>
            </a:r>
            <a:r>
              <a:rPr lang="ru-RU" sz="2800" b="1" dirty="0" err="1" smtClean="0">
                <a:latin typeface="Palatino Linotype" panose="020405020503050A0304" pitchFamily="18" charset="0"/>
              </a:rPr>
              <a:t>СтГМУ</a:t>
            </a:r>
            <a:endParaRPr lang="ru-RU" sz="2800" b="1" dirty="0">
              <a:latin typeface="Palatino Linotype" panose="020405020503050A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9258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Palatino Linotype" panose="020405020503050A0304" pitchFamily="18" charset="0"/>
              </a:rPr>
              <a:t>Центр изучения истории медицины</a:t>
            </a:r>
          </a:p>
          <a:p>
            <a:pPr algn="ctr"/>
            <a:r>
              <a:rPr lang="ru-RU" sz="2400" dirty="0" smtClean="0">
                <a:latin typeface="Palatino Linotype" panose="020405020503050A0304" pitchFamily="18" charset="0"/>
              </a:rPr>
              <a:t>и общественного здоровья </a:t>
            </a:r>
            <a:r>
              <a:rPr lang="ru-RU" sz="2400" dirty="0" err="1" smtClean="0">
                <a:latin typeface="Palatino Linotype" panose="020405020503050A0304" pitchFamily="18" charset="0"/>
              </a:rPr>
              <a:t>СтГМУ</a:t>
            </a:r>
            <a:endParaRPr lang="ru-RU" sz="2400" dirty="0" smtClean="0">
              <a:latin typeface="Palatino Linotype" panose="020405020503050A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407604" y="5949280"/>
            <a:ext cx="64008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tx1"/>
                </a:solidFill>
                <a:latin typeface="Palatino Linotype" panose="020405020503050A0304" pitchFamily="18" charset="0"/>
              </a:rPr>
              <a:t>Ставрополь, 2017</a:t>
            </a:r>
            <a:endParaRPr lang="ru-RU" sz="2400" dirty="0">
              <a:solidFill>
                <a:schemeClr val="tx1"/>
              </a:solidFill>
              <a:latin typeface="Palatino Linotype" panose="020405020503050A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1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2" y="260339"/>
            <a:ext cx="3168351" cy="632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985" y="338607"/>
            <a:ext cx="324016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1" y="4437112"/>
            <a:ext cx="511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Георгий Константинович 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ФИЛИППСКИЙ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(1934-1997)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Основатель кафедры пропедевтики детских болезней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Заслуженный врач РФ</a:t>
            </a:r>
          </a:p>
          <a:p>
            <a:pPr algn="ctr"/>
            <a:r>
              <a:rPr lang="ru-RU" b="1" dirty="0">
                <a:latin typeface="Palatino Linotype" panose="020405020503050A0304" pitchFamily="18" charset="0"/>
              </a:rPr>
              <a:t>Доктор медицинских наук, профессор</a:t>
            </a:r>
          </a:p>
          <a:p>
            <a:pPr algn="ctr"/>
            <a:endParaRPr lang="ru-RU" b="1" dirty="0" smtClean="0">
              <a:latin typeface="Palatino Linotype" panose="020405020503050A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3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3"/>
            <a:ext cx="7992888" cy="53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1560" y="594928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На открытии Музея истории СтГМУ (слева направо):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В.В. </a:t>
            </a:r>
            <a:r>
              <a:rPr lang="ru-RU" b="1" dirty="0" err="1" smtClean="0">
                <a:latin typeface="Palatino Linotype" panose="020405020503050A0304" pitchFamily="18" charset="0"/>
              </a:rPr>
              <a:t>Госданкер</a:t>
            </a:r>
            <a:r>
              <a:rPr lang="ru-RU" b="1" dirty="0" smtClean="0">
                <a:latin typeface="Palatino Linotype" panose="020405020503050A0304" pitchFamily="18" charset="0"/>
              </a:rPr>
              <a:t>, Г.Н. Урбан и студент К. Алферов. 2013 г.</a:t>
            </a:r>
          </a:p>
        </p:txBody>
      </p:sp>
    </p:spTree>
    <p:extLst>
      <p:ext uri="{BB962C8B-B14F-4D97-AF65-F5344CB8AC3E}">
        <p14:creationId xmlns:p14="http://schemas.microsoft.com/office/powerpoint/2010/main" val="368795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1" y="229454"/>
            <a:ext cx="4055997" cy="643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153579" cy="632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81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.kurianov\Desktop\Экспозиция Филиппского\DSC_1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4" y="1183978"/>
            <a:ext cx="788487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7254" y="260648"/>
            <a:ext cx="8280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Palatino Linotype" panose="020405020503050A0304" pitchFamily="18" charset="0"/>
              </a:rPr>
              <a:t>Личные вещи и предметы Г.К. </a:t>
            </a:r>
            <a:r>
              <a:rPr lang="ru-RU" sz="2400" b="1" dirty="0" err="1" smtClean="0">
                <a:latin typeface="Palatino Linotype" panose="020405020503050A0304" pitchFamily="18" charset="0"/>
              </a:rPr>
              <a:t>Филиппского</a:t>
            </a:r>
            <a:r>
              <a:rPr lang="ru-RU" sz="2400" b="1" dirty="0" smtClean="0">
                <a:latin typeface="Palatino Linotype" panose="020405020503050A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Palatino Linotype" panose="020405020503050A0304" pitchFamily="18" charset="0"/>
              </a:rPr>
              <a:t>в экспозиции Музея истории СтГМУ</a:t>
            </a:r>
            <a:endParaRPr lang="ru-RU" sz="2400" b="1" dirty="0">
              <a:latin typeface="Palatino Linotype" panose="020405020503050A0304" pitchFamily="18" charset="0"/>
            </a:endParaRPr>
          </a:p>
          <a:p>
            <a:pPr algn="ctr"/>
            <a:endParaRPr lang="ru-RU" b="1" dirty="0" smtClean="0">
              <a:latin typeface="Palatino Linotype" panose="020405020503050A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3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kurianov\Desktop\Экспозиция Филиппского\DSC_1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280920" cy="55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489" y="592527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Картина неизвестного художника, подаренная Музею истории СтГМУ семьей профессора Г.К. </a:t>
            </a:r>
            <a:r>
              <a:rPr lang="ru-RU" b="1" dirty="0" err="1" smtClean="0">
                <a:latin typeface="Palatino Linotype" panose="020405020503050A0304" pitchFamily="18" charset="0"/>
              </a:rPr>
              <a:t>Филиппского</a:t>
            </a:r>
            <a:r>
              <a:rPr lang="ru-RU" b="1" dirty="0" smtClean="0">
                <a:latin typeface="Palatino Linotype" panose="020405020503050A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527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348958" y="630932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schemeClr val="tx1"/>
              </a:solidFill>
              <a:latin typeface="Palatino Linotype" panose="020405020503050A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657"/>
            <a:ext cx="4844787" cy="639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5361993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3050A0304" pitchFamily="18" charset="0"/>
              </a:rPr>
              <a:t>Подарки семьи профессора </a:t>
            </a:r>
          </a:p>
          <a:p>
            <a:pPr algn="ctr"/>
            <a:r>
              <a:rPr lang="ru-RU" sz="2000" b="1" dirty="0" smtClean="0">
                <a:latin typeface="Palatino Linotype" panose="020405020503050A0304" pitchFamily="18" charset="0"/>
              </a:rPr>
              <a:t>Г.К. </a:t>
            </a:r>
            <a:r>
              <a:rPr lang="ru-RU" sz="2000" b="1" dirty="0" err="1" smtClean="0">
                <a:latin typeface="Palatino Linotype" panose="020405020503050A0304" pitchFamily="18" charset="0"/>
              </a:rPr>
              <a:t>Филиппского</a:t>
            </a:r>
            <a:endParaRPr lang="ru-RU" sz="2000" b="1" dirty="0" smtClean="0">
              <a:latin typeface="Palatino Linotype" panose="020405020503050A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5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2" y="436909"/>
            <a:ext cx="5372640" cy="601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6042" y="2420888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Автореферат докторской диссертации профессора 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Г.К. </a:t>
            </a:r>
            <a:r>
              <a:rPr lang="ru-RU" b="1" dirty="0" err="1" smtClean="0">
                <a:latin typeface="Palatino Linotype" panose="020405020503050A0304" pitchFamily="18" charset="0"/>
              </a:rPr>
              <a:t>Филиппского</a:t>
            </a:r>
            <a:r>
              <a:rPr lang="ru-RU" b="1" dirty="0" smtClean="0">
                <a:latin typeface="Palatino Linotype" panose="020405020503050A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и 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документы о присвоении детской городской больнице имени </a:t>
            </a:r>
          </a:p>
          <a:p>
            <a:pPr algn="ctr"/>
            <a:r>
              <a:rPr lang="ru-RU" b="1" dirty="0" smtClean="0">
                <a:latin typeface="Palatino Linotype" panose="020405020503050A0304" pitchFamily="18" charset="0"/>
              </a:rPr>
              <a:t>Г.К. </a:t>
            </a:r>
            <a:r>
              <a:rPr lang="ru-RU" b="1" dirty="0" err="1" smtClean="0">
                <a:latin typeface="Palatino Linotype" panose="020405020503050A0304" pitchFamily="18" charset="0"/>
              </a:rPr>
              <a:t>Филиппского</a:t>
            </a:r>
            <a:endParaRPr lang="ru-RU" b="1" dirty="0" smtClean="0">
              <a:latin typeface="Palatino Linotype" panose="020405020503050A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3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45423"/>
            <a:ext cx="4339651" cy="58239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348958" y="630932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>
              <a:solidFill>
                <a:schemeClr val="tx1"/>
              </a:solidFill>
              <a:latin typeface="Palatino Linotype" panose="020405020503050A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188640"/>
            <a:ext cx="4478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latin typeface="Palatino Linotype" panose="020405020503050A0304" pitchFamily="18" charset="0"/>
              </a:rPr>
              <a:t>НАШИ СПОНСОРЫ</a:t>
            </a:r>
            <a:endParaRPr lang="ru-RU" sz="3200" b="1" dirty="0">
              <a:latin typeface="Palatino Linotype" panose="020405020503050A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29" y="1052736"/>
            <a:ext cx="3893973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71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6119696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alatino Linotype" panose="020405020503050A0304" pitchFamily="18" charset="0"/>
              </a:rPr>
              <a:t>Встреча </a:t>
            </a:r>
            <a:r>
              <a:rPr lang="ru-RU" sz="2000" b="1" dirty="0" smtClean="0">
                <a:latin typeface="Palatino Linotype" panose="020405020503050A0304" pitchFamily="18" charset="0"/>
              </a:rPr>
              <a:t>любителей истории</a:t>
            </a:r>
            <a:endParaRPr lang="ru-RU" sz="2000" b="1" dirty="0" smtClean="0">
              <a:latin typeface="Palatino Linotype" panose="020405020503050A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0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Users\n.kondrateva\Desktop\вп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5"/>
          <a:stretch/>
        </p:blipFill>
        <p:spPr bwMode="auto">
          <a:xfrm>
            <a:off x="1403647" y="1412776"/>
            <a:ext cx="5989623" cy="536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7986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167" y="116632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  <a:latin typeface="Palatino Linotype" panose="020405020503050A0304" pitchFamily="18" charset="0"/>
              </a:rPr>
              <a:t>Виртуальная выставка: «Учимся </a:t>
            </a:r>
            <a:r>
              <a:rPr lang="ru-RU" sz="3600" b="1" dirty="0">
                <a:solidFill>
                  <a:prstClr val="black"/>
                </a:solidFill>
                <a:latin typeface="Palatino Linotype" panose="020405020503050A0304" pitchFamily="18" charset="0"/>
              </a:rPr>
              <a:t>у </a:t>
            </a:r>
            <a:r>
              <a:rPr lang="ru-RU" sz="3600" b="1" dirty="0" smtClean="0">
                <a:solidFill>
                  <a:prstClr val="black"/>
                </a:solidFill>
                <a:latin typeface="Palatino Linotype" panose="020405020503050A0304" pitchFamily="18" charset="0"/>
              </a:rPr>
              <a:t>учителей»</a:t>
            </a:r>
            <a:endParaRPr lang="ru-RU" sz="3600" dirty="0">
              <a:solidFill>
                <a:prstClr val="white"/>
              </a:solidFill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1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-23231" y="476672"/>
            <a:ext cx="7776864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Педиатр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по призванию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8195" name="Picture 6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485" b="-2"/>
          <a:stretch>
            <a:fillRect/>
          </a:stretch>
        </p:blipFill>
        <p:spPr bwMode="auto">
          <a:xfrm>
            <a:off x="4953000" y="1727055"/>
            <a:ext cx="3860800" cy="29178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C:\Users\n.kondrateva\Pictures\2017-03-21\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b="12204"/>
          <a:stretch/>
        </p:blipFill>
        <p:spPr bwMode="auto">
          <a:xfrm>
            <a:off x="195899" y="1727055"/>
            <a:ext cx="4223701" cy="28671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2782888" y="4800600"/>
            <a:ext cx="42707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Консультирует профессор Г. К. </a:t>
            </a:r>
            <a:r>
              <a:rPr lang="ru-RU" sz="1400" b="1" dirty="0" err="1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Филиппский</a:t>
            </a:r>
            <a:endParaRPr lang="ru-RU" b="1" dirty="0" smtClean="0">
              <a:solidFill>
                <a:srgbClr val="EEECE1">
                  <a:lumMod val="10000"/>
                </a:srgbClr>
              </a:solidFill>
              <a:latin typeface="Palatino Linotype" pitchFamily="18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7986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29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3" b="8614"/>
          <a:stretch/>
        </p:blipFill>
        <p:spPr bwMode="auto">
          <a:xfrm>
            <a:off x="1475656" y="4797152"/>
            <a:ext cx="3334869" cy="17918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8"/>
          <a:stretch/>
        </p:blipFill>
        <p:spPr bwMode="auto">
          <a:xfrm>
            <a:off x="539552" y="2420888"/>
            <a:ext cx="3724834" cy="22406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C:\Users\O.Avramenko\Desktop\Филиппский\2017-03-21\0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9"/>
          <a:stretch/>
        </p:blipFill>
        <p:spPr bwMode="auto">
          <a:xfrm>
            <a:off x="5292080" y="3284984"/>
            <a:ext cx="3294178" cy="2590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4664"/>
            <a:ext cx="17986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45663"/>
            <a:ext cx="68407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На основании решения Городской Думы от 23.07.1997 г. переименована в муниципальное учреждение здравоохранения департамента социальной политики Детскую городскую клиническую больницу им. Г.К. 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Филиппского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6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Вход в сказочный город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135583" cy="27643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089400" cy="27354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7986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7776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    Детская 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городская клиническая больница </a:t>
            </a:r>
          </a:p>
          <a:p>
            <a:r>
              <a:rPr lang="ru-RU" sz="2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им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. Г.К. 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Филиппского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Palatino Linotype" pitchFamily="18" charset="0"/>
              </a:rPr>
              <a:t> оказывает в полном объеме специализированную квалифицированную помощь, работая в тесном контакте с медицинскими учреждениями города, кафедрами Ставропольского медицинского университета </a:t>
            </a:r>
            <a:endParaRPr lang="ru-RU" dirty="0">
              <a:solidFill>
                <a:prstClr val="black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3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O.Avramenko\Desktop\Филиппский\2017-03-21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4" t="67205" r="24788" b="9110"/>
          <a:stretch/>
        </p:blipFill>
        <p:spPr bwMode="auto">
          <a:xfrm>
            <a:off x="3872413" y="2023682"/>
            <a:ext cx="4991685" cy="32632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48880"/>
            <a:ext cx="3530600" cy="23653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Прямоугольник 1"/>
          <p:cNvSpPr>
            <a:spLocks noChangeArrowheads="1"/>
          </p:cNvSpPr>
          <p:nvPr/>
        </p:nvSpPr>
        <p:spPr bwMode="auto">
          <a:xfrm>
            <a:off x="4385182" y="5301208"/>
            <a:ext cx="3966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Открытие памятника Г. К. </a:t>
            </a:r>
            <a:r>
              <a:rPr lang="ru-RU" sz="1400" b="1" dirty="0" err="1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Филиппскому</a:t>
            </a:r>
            <a:r>
              <a:rPr lang="ru-RU" sz="14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во дворе ДГКБ (апрель 2013 г.)</a:t>
            </a:r>
            <a:endParaRPr lang="ru-RU" b="1" dirty="0" smtClean="0">
              <a:solidFill>
                <a:srgbClr val="EEECE1">
                  <a:lumMod val="10000"/>
                </a:srgbClr>
              </a:solidFill>
              <a:latin typeface="Palatino Linotype" pitchFamily="18" charset="0"/>
            </a:endParaRPr>
          </a:p>
        </p:txBody>
      </p:sp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228600"/>
            <a:ext cx="17986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0978" y="210127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    МУЗ </a:t>
            </a: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«Детская городская клиническая больница </a:t>
            </a:r>
            <a:br>
              <a:rPr lang="ru-RU" sz="3600" b="1" dirty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</a:b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им. Г.К. </a:t>
            </a:r>
            <a:r>
              <a:rPr lang="ru-RU" sz="3600" b="1" dirty="0" err="1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Филиппского</a:t>
            </a:r>
            <a:r>
              <a:rPr lang="ru-RU" sz="3600" b="1" dirty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»</a:t>
            </a:r>
            <a:br>
              <a:rPr lang="ru-RU" sz="3600" b="1" dirty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</a:b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1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 descr="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r="4743" b="4115"/>
          <a:stretch/>
        </p:blipFill>
        <p:spPr bwMode="auto">
          <a:xfrm>
            <a:off x="475673" y="1129145"/>
            <a:ext cx="3200400" cy="4511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3972166" y="2420888"/>
            <a:ext cx="49203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«Военный врач по образованию, педиатр по призванию, профессор по должности», -  так себя называл </a:t>
            </a:r>
            <a:br>
              <a:rPr lang="ru-RU" sz="28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</a:br>
            <a:r>
              <a:rPr lang="ru-RU" sz="2800" b="1" dirty="0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Георгий Константинович </a:t>
            </a:r>
            <a:r>
              <a:rPr lang="ru-RU" sz="2800" b="1" dirty="0" err="1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</a:rPr>
              <a:t>Филиппский</a:t>
            </a:r>
            <a:endParaRPr lang="ru-RU" sz="2800" b="1" dirty="0" smtClean="0">
              <a:solidFill>
                <a:srgbClr val="EEECE1">
                  <a:lumMod val="10000"/>
                </a:srgbClr>
              </a:solidFill>
              <a:latin typeface="Palatino Linotype" pitchFamily="18" charset="0"/>
            </a:endParaRPr>
          </a:p>
        </p:txBody>
      </p:sp>
      <p:pic>
        <p:nvPicPr>
          <p:cNvPr id="19460" name="Picture 4" descr="C:\Users\n.kondrateva\Desktop\Логотипы СтГМУ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457200"/>
            <a:ext cx="36623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 descr="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r="4743" b="4115"/>
          <a:stretch/>
        </p:blipFill>
        <p:spPr bwMode="auto">
          <a:xfrm>
            <a:off x="475673" y="1129145"/>
            <a:ext cx="3200400" cy="4511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3972166" y="2420888"/>
            <a:ext cx="49203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«Военный врач по образованию, педиатр по призванию, профессор по должности», -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 так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себя называл </a:t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</a:b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Георгий Константинович </a:t>
            </a:r>
            <a:r>
              <a:rPr lang="ru-RU" sz="2800" b="1" dirty="0" err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Филиппский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19460" name="Picture 4" descr="C:\Users\n.kondrateva\Desktop\Логотипы СтГМУ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457200"/>
            <a:ext cx="36623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01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143000" y="493713"/>
            <a:ext cx="5867400" cy="914400"/>
          </a:xfrm>
        </p:spPr>
        <p:txBody>
          <a:bodyPr/>
          <a:lstStyle/>
          <a:p>
            <a:pPr algn="ctr" eaLnBrk="1" hangingPunct="1"/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Детство и юность</a:t>
            </a:r>
          </a:p>
        </p:txBody>
      </p:sp>
      <p:pic>
        <p:nvPicPr>
          <p:cNvPr id="4099" name="Picture 3" descr="C:\Users\O.Avramenko\Desktop\Филиппский\2017-03-21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39765" r="19232" b="38181"/>
          <a:stretch/>
        </p:blipFill>
        <p:spPr bwMode="auto">
          <a:xfrm>
            <a:off x="3288812" y="1600200"/>
            <a:ext cx="2253006" cy="15124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O.Avramenko\Desktop\Филиппский\2017-03-21\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9" t="66454" r="16234" b="10644"/>
          <a:stretch/>
        </p:blipFill>
        <p:spPr bwMode="auto">
          <a:xfrm>
            <a:off x="298645" y="1804235"/>
            <a:ext cx="2205390" cy="29790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55010" r="55837" b="7331"/>
          <a:stretch/>
        </p:blipFill>
        <p:spPr bwMode="auto">
          <a:xfrm>
            <a:off x="6639362" y="1774127"/>
            <a:ext cx="2005147" cy="300918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O.Avramenko\Desktop\Филиппский\2017-03-21\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 t="66936" r="30534" b="10538"/>
          <a:stretch/>
        </p:blipFill>
        <p:spPr bwMode="auto">
          <a:xfrm>
            <a:off x="3070754" y="3581401"/>
            <a:ext cx="2894208" cy="20424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Прямоугольник 1"/>
          <p:cNvSpPr>
            <a:spLocks noChangeArrowheads="1"/>
          </p:cNvSpPr>
          <p:nvPr/>
        </p:nvSpPr>
        <p:spPr bwMode="auto">
          <a:xfrm>
            <a:off x="458745" y="4962525"/>
            <a:ext cx="2109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Юнга Г. Филиппский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в стенах ВМА</a:t>
            </a:r>
          </a:p>
        </p:txBody>
      </p:sp>
      <p:sp>
        <p:nvSpPr>
          <p:cNvPr id="7176" name="Прямоугольник 2"/>
          <p:cNvSpPr>
            <a:spLocks noChangeArrowheads="1"/>
          </p:cNvSpPr>
          <p:nvPr/>
        </p:nvSpPr>
        <p:spPr bwMode="auto">
          <a:xfrm>
            <a:off x="2719888" y="3165475"/>
            <a:ext cx="36391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До войны с мамой и младшей сестрой</a:t>
            </a:r>
          </a:p>
        </p:txBody>
      </p:sp>
      <p:sp>
        <p:nvSpPr>
          <p:cNvPr id="7177" name="Прямоугольник 4"/>
          <p:cNvSpPr>
            <a:spLocks noChangeArrowheads="1"/>
          </p:cNvSpPr>
          <p:nvPr/>
        </p:nvSpPr>
        <p:spPr bwMode="auto">
          <a:xfrm>
            <a:off x="6238637" y="4962525"/>
            <a:ext cx="28071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Полуголодное послевоенное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отрочество в родном Киеве</a:t>
            </a:r>
          </a:p>
        </p:txBody>
      </p:sp>
      <p:sp>
        <p:nvSpPr>
          <p:cNvPr id="7178" name="Прямоугольник 5"/>
          <p:cNvSpPr>
            <a:spLocks noChangeArrowheads="1"/>
          </p:cNvSpPr>
          <p:nvPr/>
        </p:nvSpPr>
        <p:spPr bwMode="auto">
          <a:xfrm>
            <a:off x="2876982" y="5624513"/>
            <a:ext cx="3324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С мамой во время каникул в Киеве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3513"/>
            <a:ext cx="179863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6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81000"/>
            <a:ext cx="6781800" cy="1600200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Г. К. </a:t>
            </a: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Филиппский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 – яркий представитель петербургской и ленинградской педиатрической школы</a:t>
            </a:r>
          </a:p>
        </p:txBody>
      </p:sp>
      <p:pic>
        <p:nvPicPr>
          <p:cNvPr id="5124" name="Picture 4" descr="C:\Users\O.Avramenko\Desktop\Филиппский\2017-03-21\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1" t="68687" r="15001" b="9337"/>
          <a:stretch/>
        </p:blipFill>
        <p:spPr bwMode="auto">
          <a:xfrm>
            <a:off x="2763753" y="2420887"/>
            <a:ext cx="3271977" cy="19996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59" b="56589"/>
          <a:stretch/>
        </p:blipFill>
        <p:spPr bwMode="auto">
          <a:xfrm>
            <a:off x="304901" y="2133600"/>
            <a:ext cx="2286000" cy="32858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8" t="5651" r="4243" b="57426"/>
          <a:stretch/>
        </p:blipFill>
        <p:spPr bwMode="auto">
          <a:xfrm>
            <a:off x="6128039" y="2926775"/>
            <a:ext cx="2879436" cy="17230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1"/>
          <p:cNvSpPr>
            <a:spLocks noChangeArrowheads="1"/>
          </p:cNvSpPr>
          <p:nvPr/>
        </p:nvSpPr>
        <p:spPr bwMode="auto">
          <a:xfrm>
            <a:off x="154016" y="5562600"/>
            <a:ext cx="2587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Лейтенант Г. Филиппский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после окончания ВМА</a:t>
            </a:r>
            <a:endParaRPr lang="ru-RU" b="1" smtClean="0">
              <a:solidFill>
                <a:schemeClr val="bg2">
                  <a:lumMod val="1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8199" name="Прямоугольник 2"/>
          <p:cNvSpPr>
            <a:spLocks noChangeArrowheads="1"/>
          </p:cNvSpPr>
          <p:nvPr/>
        </p:nvSpPr>
        <p:spPr bwMode="auto">
          <a:xfrm>
            <a:off x="2741584" y="4635252"/>
            <a:ext cx="3323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Курсанты 3-го курса во дворе ВМА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(Г. К.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Филиппский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 – в центре)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8200" name="Прямоугольник 3"/>
          <p:cNvSpPr>
            <a:spLocks noChangeArrowheads="1"/>
          </p:cNvSpPr>
          <p:nvPr/>
        </p:nvSpPr>
        <p:spPr bwMode="auto">
          <a:xfrm>
            <a:off x="5857157" y="4763877"/>
            <a:ext cx="3398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Полевая практика в ВМА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(Г. К. </a:t>
            </a:r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Филиппский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 крайний справа)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8" y="182563"/>
            <a:ext cx="17986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61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781800" cy="9144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В научном поиске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14338" name="Picture 2" descr="C:\Users\O.Avramenko\Desktop\Филиппский\2017-03-21\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4" t="40000" r="33990" b="37172"/>
          <a:stretch/>
        </p:blipFill>
        <p:spPr bwMode="auto">
          <a:xfrm>
            <a:off x="990600" y="3665535"/>
            <a:ext cx="2839038" cy="24191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O.Avramenko\Desktop\Филиппский\2017-03-21\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64512" r="33566" b="10934"/>
          <a:stretch/>
        </p:blipFill>
        <p:spPr bwMode="auto">
          <a:xfrm>
            <a:off x="5181600" y="3617991"/>
            <a:ext cx="2971800" cy="24666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O.Avramenko\Desktop\Филиппский\2017-03-21\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4" t="40404" r="10699" b="37701"/>
          <a:stretch/>
        </p:blipFill>
        <p:spPr bwMode="auto">
          <a:xfrm>
            <a:off x="2909359" y="1268760"/>
            <a:ext cx="3252253" cy="19802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Прямоугольник 1"/>
          <p:cNvSpPr>
            <a:spLocks noChangeArrowheads="1"/>
          </p:cNvSpPr>
          <p:nvPr/>
        </p:nvSpPr>
        <p:spPr bwMode="auto">
          <a:xfrm>
            <a:off x="3290888" y="3350078"/>
            <a:ext cx="29835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Идеи рождаются в библиотеке</a:t>
            </a:r>
          </a:p>
        </p:txBody>
      </p:sp>
      <p:sp>
        <p:nvSpPr>
          <p:cNvPr id="12295" name="Прямоугольник 2"/>
          <p:cNvSpPr>
            <a:spLocks noChangeArrowheads="1"/>
          </p:cNvSpPr>
          <p:nvPr/>
        </p:nvSpPr>
        <p:spPr bwMode="auto">
          <a:xfrm>
            <a:off x="1447800" y="6263140"/>
            <a:ext cx="6781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rgbClr val="EEECE1">
                    <a:lumMod val="10000"/>
                  </a:srgbClr>
                </a:solidFill>
                <a:latin typeface="Palatino Linotype" pitchFamily="18" charset="0"/>
                <a:cs typeface="Times New Roman" pitchFamily="18" charset="0"/>
              </a:rPr>
              <a:t>Лаконичность записи профессора СГМИ рождалась в годы учебы в ВМА</a:t>
            </a:r>
            <a:endParaRPr lang="ru-RU" b="1" smtClean="0">
              <a:solidFill>
                <a:srgbClr val="EEECE1">
                  <a:lumMod val="10000"/>
                </a:srgbClr>
              </a:solidFill>
              <a:latin typeface="Palatino Linotype" pitchFamily="18" charset="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9365"/>
            <a:ext cx="17986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72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1520" y="404664"/>
            <a:ext cx="6818313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dirty="0" smtClean="0">
                <a:latin typeface="Palatino Linotype" pitchFamily="18" charset="0"/>
              </a:rPr>
              <a:t>1975 год – Г. К. </a:t>
            </a:r>
            <a:r>
              <a:rPr lang="ru-RU" sz="3200" b="1" dirty="0" err="1" smtClean="0">
                <a:latin typeface="Palatino Linotype" pitchFamily="18" charset="0"/>
              </a:rPr>
              <a:t>Филиппский</a:t>
            </a:r>
            <a:r>
              <a:rPr lang="ru-RU" sz="3200" b="1" dirty="0" smtClean="0">
                <a:latin typeface="Palatino Linotype" pitchFamily="18" charset="0"/>
              </a:rPr>
              <a:t>  возглавил кафедру  ПДБ и ПП</a:t>
            </a:r>
          </a:p>
        </p:txBody>
      </p:sp>
      <p:pic>
        <p:nvPicPr>
          <p:cNvPr id="6147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/>
          <a:stretch>
            <a:fillRect/>
          </a:stretch>
        </p:blipFill>
        <p:spPr bwMode="auto">
          <a:xfrm>
            <a:off x="2667000" y="1447800"/>
            <a:ext cx="3352801" cy="2164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"/>
          <a:stretch>
            <a:fillRect/>
          </a:stretch>
        </p:blipFill>
        <p:spPr bwMode="auto">
          <a:xfrm>
            <a:off x="457200" y="3886200"/>
            <a:ext cx="3559175" cy="24812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2412"/>
          <a:stretch>
            <a:fillRect/>
          </a:stretch>
        </p:blipFill>
        <p:spPr bwMode="auto">
          <a:xfrm>
            <a:off x="4685289" y="3868305"/>
            <a:ext cx="3725863" cy="24622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152400"/>
            <a:ext cx="17986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77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536" y="685800"/>
            <a:ext cx="6696744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000" b="1" dirty="0" smtClean="0">
                <a:latin typeface="Palatino Linotype" pitchFamily="18" charset="0"/>
              </a:rPr>
              <a:t>Талантливый  педагог </a:t>
            </a:r>
            <a:br>
              <a:rPr lang="ru-RU" sz="4000" b="1" dirty="0" smtClean="0">
                <a:latin typeface="Palatino Linotype" pitchFamily="18" charset="0"/>
              </a:rPr>
            </a:br>
            <a:r>
              <a:rPr lang="ru-RU" sz="4000" b="1" dirty="0" smtClean="0">
                <a:latin typeface="Palatino Linotype" pitchFamily="18" charset="0"/>
              </a:rPr>
              <a:t>со  своими   студентами</a:t>
            </a:r>
          </a:p>
        </p:txBody>
      </p:sp>
      <p:pic>
        <p:nvPicPr>
          <p:cNvPr id="7172" name="Picture 4" descr="C:\Users\n.kondrateva\Pictures\2017-03-21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5" y="1828800"/>
            <a:ext cx="4121117" cy="26174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4810125" cy="304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152400"/>
            <a:ext cx="17986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59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46482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</a:rPr>
              <a:t>В   кругу    семьи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6" t="51821" r="13584" b="3524"/>
          <a:stretch/>
        </p:blipFill>
        <p:spPr bwMode="auto">
          <a:xfrm>
            <a:off x="448297" y="1810382"/>
            <a:ext cx="2362200" cy="31305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n.kondrateva\Desktop\Филиппский\2017-03-21\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5142366" cy="32461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700624" y="5143211"/>
            <a:ext cx="21098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С дочерью Мариной 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7986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Прямоугольник 2"/>
          <p:cNvSpPr>
            <a:spLocks noChangeArrowheads="1"/>
          </p:cNvSpPr>
          <p:nvPr/>
        </p:nvSpPr>
        <p:spPr bwMode="auto">
          <a:xfrm>
            <a:off x="4038600" y="5153025"/>
            <a:ext cx="4746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schemeClr val="bg2">
                    <a:lumMod val="10000"/>
                  </a:schemeClr>
                </a:solidFill>
                <a:latin typeface="Palatino Linotype" pitchFamily="18" charset="0"/>
                <a:cs typeface="Times New Roman" pitchFamily="18" charset="0"/>
              </a:rPr>
              <a:t>С женой Гретой Николаевной и внуком Георгием </a:t>
            </a:r>
            <a:endParaRPr lang="ru-RU" b="1" smtClean="0">
              <a:solidFill>
                <a:schemeClr val="bg2">
                  <a:lumMod val="10000"/>
                </a:schemeClr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4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404</Words>
  <Application>Microsoft Office PowerPoint</Application>
  <PresentationFormat>Экран (4:3)</PresentationFormat>
  <Paragraphs>68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</vt:lpstr>
      <vt:lpstr>Презентация PowerPoint</vt:lpstr>
      <vt:lpstr>Презентация PowerPoint</vt:lpstr>
      <vt:lpstr>Детство и юность</vt:lpstr>
      <vt:lpstr>Г. К. Филиппский – яркий представитель петербургской и ленинградской педиатрической школы</vt:lpstr>
      <vt:lpstr>В научном поиске</vt:lpstr>
      <vt:lpstr>1975 год – Г. К. Филиппский  возглавил кафедру  ПДБ и ПП</vt:lpstr>
      <vt:lpstr>Талантливый  педагог  со  своими   студентами</vt:lpstr>
      <vt:lpstr>В   кругу    семьи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</vt:lpstr>
      <vt:lpstr>Педиатр по призванию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ссс</dc:creator>
  <cp:lastModifiedBy>Кондратьева Нина Ивановна</cp:lastModifiedBy>
  <cp:revision>62</cp:revision>
  <dcterms:created xsi:type="dcterms:W3CDTF">2017-04-09T12:44:06Z</dcterms:created>
  <dcterms:modified xsi:type="dcterms:W3CDTF">2017-04-13T09:56:34Z</dcterms:modified>
</cp:coreProperties>
</file>